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6" r:id="rId9"/>
    <p:sldId id="263" r:id="rId10"/>
    <p:sldId id="267" r:id="rId11"/>
    <p:sldId id="262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91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8077200" cy="2744922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СВОЙСТВА МЕТАЛЛОВ И СПЛАВОВ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42852"/>
            <a:ext cx="8077200" cy="114300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Тема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1. Физические свойства металлов и сплавов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>
            <a:normAutofit fontScale="92500" lnSpcReduction="20000"/>
          </a:bodyPr>
          <a:lstStyle/>
          <a:p>
            <a:r>
              <a:rPr lang="ru-RU" sz="3700" b="1" u="sng" dirty="0" smtClean="0"/>
              <a:t>Электропроводностью</a:t>
            </a:r>
            <a:r>
              <a:rPr lang="ru-RU" sz="3700" dirty="0" smtClean="0"/>
              <a:t>  называется  способность  металла  хорошо  и  без потерь  на  выделение  тепла  проводить  электрический  ток. </a:t>
            </a:r>
          </a:p>
          <a:p>
            <a:r>
              <a:rPr lang="ru-RU" sz="3700" dirty="0" smtClean="0"/>
              <a:t>Хорошей электропроводностью обладают металлы и их сплавы, особенно </a:t>
            </a:r>
            <a:r>
              <a:rPr lang="ru-RU" sz="3700" b="1" dirty="0" smtClean="0"/>
              <a:t>медь </a:t>
            </a:r>
            <a:r>
              <a:rPr lang="ru-RU" sz="3700" dirty="0" smtClean="0"/>
              <a:t>и</a:t>
            </a:r>
            <a:r>
              <a:rPr lang="ru-RU" sz="3700" b="1" dirty="0" smtClean="0"/>
              <a:t> алюминий. </a:t>
            </a:r>
          </a:p>
          <a:p>
            <a:r>
              <a:rPr lang="ru-RU" sz="3700" dirty="0" smtClean="0"/>
              <a:t>Большинство неметаллических материалов не способны проводить электрический ток, что также является важным свойством, используемом в электроизоляционных материалах.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1. Физические свойства металлов и сплавов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3"/>
          </a:xfrm>
        </p:spPr>
        <p:txBody>
          <a:bodyPr/>
          <a:lstStyle/>
          <a:p>
            <a:r>
              <a:rPr lang="ru-RU" sz="3400" dirty="0" smtClean="0"/>
              <a:t>Велико значение электропроводности металлов для </a:t>
            </a:r>
            <a:r>
              <a:rPr lang="ru-RU" sz="3400" b="1" dirty="0" smtClean="0"/>
              <a:t>передачи электроэнергии</a:t>
            </a:r>
            <a:r>
              <a:rPr lang="ru-RU" sz="3400" dirty="0" smtClean="0"/>
              <a:t> на большие расстояния, для распределения электроэнергии, работы электрического транспорта. Наименьшим сопротивлением электрическому току из промышленных металлов обладают </a:t>
            </a:r>
            <a:r>
              <a:rPr lang="ru-RU" sz="3400" b="1" dirty="0" smtClean="0"/>
              <a:t>медь</a:t>
            </a:r>
            <a:r>
              <a:rPr lang="ru-RU" sz="3400" dirty="0" smtClean="0"/>
              <a:t> и </a:t>
            </a:r>
            <a:r>
              <a:rPr lang="ru-RU" sz="3400" b="1" dirty="0" smtClean="0"/>
              <a:t>алюминий</a:t>
            </a:r>
            <a:r>
              <a:rPr lang="ru-RU" sz="3400" dirty="0" smtClean="0"/>
              <a:t>. Эти же металлы являются лучшими проводниками </a:t>
            </a:r>
            <a:r>
              <a:rPr lang="ru-RU" sz="3400" b="1" dirty="0" smtClean="0"/>
              <a:t>тепла</a:t>
            </a:r>
            <a:r>
              <a:rPr lang="ru-RU" sz="3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1. Физические свойства металлов и сплавов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5"/>
            <a:ext cx="9144000" cy="5357826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Магнитными  свойствами</a:t>
            </a:r>
            <a:r>
              <a:rPr lang="ru-RU" u="sng" dirty="0" smtClean="0"/>
              <a:t>  </a:t>
            </a:r>
            <a:r>
              <a:rPr lang="ru-RU" dirty="0" smtClean="0"/>
              <a:t>- это способность  металлов намагничиваться или не намагничиваться. Способностью хорошо намагничиваться обладают только железо, никель, кобальт и их сплавы. Магнитные свойства позволяют использовать металлы для некоторых специальных работ, например, в металлургии для сортировки железных руд, стальных и чугунных заготовок, в </a:t>
            </a:r>
            <a:r>
              <a:rPr lang="ru-RU" dirty="0" err="1" smtClean="0"/>
              <a:t>динамомашинах</a:t>
            </a:r>
            <a:r>
              <a:rPr lang="ru-RU" dirty="0" smtClean="0"/>
              <a:t> и трансформаторах.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1. Физические свойства металлов и сплавов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3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Теплоемкость</a:t>
            </a:r>
            <a:r>
              <a:rPr lang="ru-RU" dirty="0" smtClean="0"/>
              <a:t> – свойство металлов поглощать при нагревании определенное количество теплоты. Показатель теплоемкости – удельная теплоемкость, равная количеству теплоты (в джоулях), которое необходимо для нагревания 1 кг металла на 1 градус. Это свойство учитывается при расчете процессов нагрева и охлаждения, например, при конструировании паровых котлов.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1. Физические свойства металлов и сплавов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5"/>
            <a:ext cx="9144000" cy="5357826"/>
          </a:xfrm>
        </p:spPr>
        <p:txBody>
          <a:bodyPr/>
          <a:lstStyle/>
          <a:p>
            <a:r>
              <a:rPr lang="ru-RU" sz="3400" b="1" u="sng" dirty="0" smtClean="0"/>
              <a:t>Тепловое расширение</a:t>
            </a:r>
            <a:r>
              <a:rPr lang="ru-RU" sz="3400" dirty="0" smtClean="0"/>
              <a:t> – это приращение объема металла при нагреве, характеризуется коэффициентами линейного и объемного расширения. Тепловое расширение необходимо учитывать при прокладке рельсов, трубопроводов (делаются специальные компенсаторы).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3"/>
          </a:xfrm>
        </p:spPr>
        <p:txBody>
          <a:bodyPr/>
          <a:lstStyle/>
          <a:p>
            <a:r>
              <a:rPr lang="ru-RU" sz="3500" b="1" u="sng" dirty="0" smtClean="0"/>
              <a:t>Температурой плавления</a:t>
            </a:r>
            <a:r>
              <a:rPr lang="ru-RU" sz="3500" u="sng" dirty="0" smtClean="0"/>
              <a:t> </a:t>
            </a:r>
            <a:r>
              <a:rPr lang="ru-RU" sz="3500" dirty="0" smtClean="0"/>
              <a:t>называют температуру, при которой металл переходит из твердого состояния в жидкое.</a:t>
            </a:r>
          </a:p>
          <a:p>
            <a:r>
              <a:rPr lang="ru-RU" sz="3500" dirty="0" smtClean="0"/>
              <a:t>Температура плавления ртути – 39 °С, вольфрама – 3410 °С. Чем  ниже  температура  плавления металла, тем легче протекают процессы его плавления, сварки и тем они дешевле.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1. Физические свойства металлов и сплавов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Некоторые физические свойства технически важных металлов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физические свойства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736"/>
            <a:ext cx="7215238" cy="5276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Некоторые физические свойства технически важных металлов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физические свойства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4568" y="1571612"/>
            <a:ext cx="653097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081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 Технологические свойства металлов и сплавов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5"/>
            <a:ext cx="9144000" cy="535782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Технологические свойства </a:t>
            </a:r>
            <a:r>
              <a:rPr lang="ru-RU" dirty="0" smtClean="0"/>
              <a:t>это группа свойств, определяющих способность металлов и сплавов подвергаться различным видам технологической обработки (таким как давление, резание, литье, сварка).</a:t>
            </a:r>
          </a:p>
          <a:p>
            <a:r>
              <a:rPr lang="ru-RU" b="1" dirty="0" smtClean="0"/>
              <a:t>Технологические свойства </a:t>
            </a:r>
            <a:r>
              <a:rPr lang="ru-RU" dirty="0" smtClean="0"/>
              <a:t>определяются с помощью специальных проб. Они определяют возможность производить те или иные технологические операции с данным металлом или применять его в тех или иных условиях. Качество металла по технологическим пробам определяется по внешнему виду после испытания (отсутствие трещин, расслоения и излома).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5"/>
            <a:ext cx="9144000" cy="535782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Наиболее распространенными испытаниями являются </a:t>
            </a:r>
            <a:r>
              <a:rPr lang="ru-RU" b="1" dirty="0" smtClean="0"/>
              <a:t>статическое растяжение, динамические испытания и испытания на твердость.</a:t>
            </a:r>
            <a:endParaRPr lang="ru-RU" dirty="0" smtClean="0"/>
          </a:p>
          <a:p>
            <a:r>
              <a:rPr lang="ru-RU" b="1" dirty="0" smtClean="0"/>
              <a:t>Статическими</a:t>
            </a:r>
            <a:r>
              <a:rPr lang="ru-RU" dirty="0" smtClean="0"/>
              <a:t> называются такие испытания, при которых испытуемый металл подвергают воздействию постоянной силы или силы, возрастающей весьма медленно.</a:t>
            </a:r>
          </a:p>
          <a:p>
            <a:r>
              <a:rPr lang="ru-RU" b="1" dirty="0" smtClean="0"/>
              <a:t>Динамическими</a:t>
            </a:r>
            <a:r>
              <a:rPr lang="ru-RU" dirty="0" smtClean="0"/>
              <a:t> называют такие испытания, при которых испытуемый металл подвергают воздействию удара или силы, возрастающей весьма быстро.</a:t>
            </a:r>
          </a:p>
          <a:p>
            <a:r>
              <a:rPr lang="ru-RU" dirty="0" smtClean="0"/>
              <a:t>В практике производят испытания на усталость, ползучесть и износ, которые дают наиболее полное представление о свойствах металлов.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9160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 Технологические свойства металлов и сплавов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5"/>
            <a:ext cx="9144000" cy="5357826"/>
          </a:xfrm>
        </p:spPr>
        <p:txBody>
          <a:bodyPr>
            <a:normAutofit/>
          </a:bodyPr>
          <a:lstStyle/>
          <a:p>
            <a:r>
              <a:rPr lang="ru-RU" sz="3400" dirty="0" smtClean="0"/>
              <a:t>1. </a:t>
            </a:r>
            <a:r>
              <a:rPr lang="ru-RU" sz="3400" b="1" dirty="0" smtClean="0"/>
              <a:t>Физические</a:t>
            </a:r>
            <a:r>
              <a:rPr lang="ru-RU" sz="3400" dirty="0" smtClean="0"/>
              <a:t> свойства металлов и сплавов.</a:t>
            </a:r>
          </a:p>
          <a:p>
            <a:r>
              <a:rPr lang="ru-RU" sz="3400" dirty="0" smtClean="0"/>
              <a:t>2. </a:t>
            </a:r>
            <a:r>
              <a:rPr lang="ru-RU" sz="3400" b="1" dirty="0" smtClean="0"/>
              <a:t>Технологические</a:t>
            </a:r>
            <a:r>
              <a:rPr lang="ru-RU" sz="3400" dirty="0" smtClean="0"/>
              <a:t> свойства металлов и сплавов.</a:t>
            </a:r>
          </a:p>
          <a:p>
            <a:r>
              <a:rPr lang="ru-RU" sz="3400" dirty="0" smtClean="0"/>
              <a:t>3. </a:t>
            </a:r>
            <a:r>
              <a:rPr lang="ru-RU" sz="3400" b="1" dirty="0" smtClean="0"/>
              <a:t>Химические</a:t>
            </a:r>
            <a:r>
              <a:rPr lang="ru-RU" sz="3400" dirty="0" smtClean="0"/>
              <a:t> свойства металлов и сплавов.</a:t>
            </a:r>
          </a:p>
          <a:p>
            <a:r>
              <a:rPr lang="ru-RU" sz="3400" dirty="0" smtClean="0"/>
              <a:t>4. </a:t>
            </a:r>
            <a:r>
              <a:rPr lang="ru-RU" sz="3400" b="1" dirty="0" smtClean="0"/>
              <a:t>Механические</a:t>
            </a:r>
            <a:r>
              <a:rPr lang="ru-RU" sz="3400" dirty="0" smtClean="0"/>
              <a:t> свойства металлов и сплавов.</a:t>
            </a:r>
          </a:p>
          <a:p>
            <a:r>
              <a:rPr lang="ru-RU" sz="3400" dirty="0" smtClean="0"/>
              <a:t>5. </a:t>
            </a:r>
            <a:r>
              <a:rPr lang="ru-RU" sz="3400" b="1" dirty="0" smtClean="0"/>
              <a:t>Эксплуатационные</a:t>
            </a:r>
            <a:r>
              <a:rPr lang="ru-RU" sz="3400" dirty="0" smtClean="0"/>
              <a:t> свойства металлов и сплавов.</a:t>
            </a:r>
          </a:p>
          <a:p>
            <a:r>
              <a:rPr lang="ru-RU" sz="3400" dirty="0" smtClean="0"/>
              <a:t>6. Свойства </a:t>
            </a:r>
            <a:r>
              <a:rPr lang="ru-RU" sz="3400" b="1" dirty="0" smtClean="0"/>
              <a:t>конструкционных материалов</a:t>
            </a:r>
            <a:r>
              <a:rPr lang="ru-RU" sz="3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3"/>
          </a:xfrm>
        </p:spPr>
        <p:txBody>
          <a:bodyPr>
            <a:noAutofit/>
          </a:bodyPr>
          <a:lstStyle/>
          <a:p>
            <a:r>
              <a:rPr lang="ru-RU" sz="2700" b="1" dirty="0" smtClean="0"/>
              <a:t>Технологические  свойства</a:t>
            </a:r>
            <a:r>
              <a:rPr lang="ru-RU" sz="2700" dirty="0" smtClean="0"/>
              <a:t>  определяют  способность  материалов подвергаться  различным  видам  обработки. </a:t>
            </a:r>
          </a:p>
          <a:p>
            <a:r>
              <a:rPr lang="ru-RU" sz="2700" u="sng" dirty="0" smtClean="0"/>
              <a:t>Литейные  свойства  </a:t>
            </a:r>
            <a:r>
              <a:rPr lang="ru-RU" sz="2700" dirty="0" smtClean="0"/>
              <a:t>характеризуются:</a:t>
            </a:r>
          </a:p>
          <a:p>
            <a:r>
              <a:rPr lang="ru-RU" sz="2700" b="1" dirty="0" smtClean="0"/>
              <a:t>1.</a:t>
            </a:r>
            <a:r>
              <a:rPr lang="ru-RU" sz="2700" dirty="0" smtClean="0"/>
              <a:t> способностью  металлов  и  сплавов  в  расплавленном  состоянии  хорошо  заполнять полость литейной формы и точно воспроизводить ее очертания </a:t>
            </a:r>
            <a:r>
              <a:rPr lang="ru-RU" sz="2700" b="1" dirty="0" smtClean="0"/>
              <a:t>(</a:t>
            </a:r>
            <a:r>
              <a:rPr lang="ru-RU" sz="2700" b="1" dirty="0" err="1" smtClean="0"/>
              <a:t>жидкотекучестью</a:t>
            </a:r>
            <a:r>
              <a:rPr lang="ru-RU" sz="2700" b="1" dirty="0" smtClean="0"/>
              <a:t>),</a:t>
            </a:r>
            <a:endParaRPr lang="ru-RU" sz="2700" dirty="0" smtClean="0"/>
          </a:p>
          <a:p>
            <a:r>
              <a:rPr lang="ru-RU" sz="2700" b="1" dirty="0" smtClean="0"/>
              <a:t>2.</a:t>
            </a:r>
            <a:r>
              <a:rPr lang="ru-RU" sz="2700" dirty="0" smtClean="0"/>
              <a:t> величиной  уменьшения  объема  при  затвердевании  </a:t>
            </a:r>
            <a:r>
              <a:rPr lang="ru-RU" sz="2700" b="1" dirty="0" smtClean="0"/>
              <a:t>(усадкой),</a:t>
            </a:r>
            <a:r>
              <a:rPr lang="ru-RU" sz="2700" dirty="0" smtClean="0"/>
              <a:t> </a:t>
            </a:r>
          </a:p>
          <a:p>
            <a:r>
              <a:rPr lang="ru-RU" sz="2700" b="1" dirty="0" smtClean="0"/>
              <a:t>3.</a:t>
            </a:r>
            <a:r>
              <a:rPr lang="ru-RU" sz="2700" dirty="0" smtClean="0"/>
              <a:t> склонностью  к образованию  трещин  и  пор, </a:t>
            </a:r>
          </a:p>
          <a:p>
            <a:r>
              <a:rPr lang="ru-RU" sz="2700" b="1" dirty="0" smtClean="0"/>
              <a:t>4. </a:t>
            </a:r>
            <a:r>
              <a:rPr lang="ru-RU" sz="2700" dirty="0" smtClean="0"/>
              <a:t>склонностью  к  поглощению  газов  в  расплавленном состоянии.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 Технологические свойства металлов и сплавов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 Технологические свойства металлов и сплавов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5"/>
            <a:ext cx="9144000" cy="5357826"/>
          </a:xfrm>
        </p:spPr>
        <p:txBody>
          <a:bodyPr>
            <a:normAutofit/>
          </a:bodyPr>
          <a:lstStyle/>
          <a:p>
            <a:r>
              <a:rPr lang="ru-RU" sz="3400" b="1" dirty="0" smtClean="0"/>
              <a:t>Свариваемость</a:t>
            </a:r>
            <a:r>
              <a:rPr lang="ru-RU" sz="3400" dirty="0" smtClean="0"/>
              <a:t>  определяется  способностью  материалов  образовывать прочные сварные соединения. </a:t>
            </a:r>
          </a:p>
          <a:p>
            <a:r>
              <a:rPr lang="ru-RU" sz="3400" b="1" dirty="0" err="1" smtClean="0"/>
              <a:t>Паяемость</a:t>
            </a:r>
            <a:r>
              <a:rPr lang="ru-RU" sz="3400" dirty="0" smtClean="0"/>
              <a:t> – способность металлов и сплавов образовывать неразрывные соединения путем паяния.</a:t>
            </a:r>
          </a:p>
          <a:p>
            <a:r>
              <a:rPr lang="ru-RU" sz="3400" b="1" dirty="0" smtClean="0"/>
              <a:t>Ковкость </a:t>
            </a:r>
            <a:r>
              <a:rPr lang="ru-RU" sz="3400" dirty="0" smtClean="0"/>
              <a:t>или</a:t>
            </a:r>
            <a:r>
              <a:rPr lang="ru-RU" sz="3400" b="1" dirty="0" smtClean="0"/>
              <a:t> Обрабатываемость давлением </a:t>
            </a:r>
            <a:r>
              <a:rPr lang="ru-RU" sz="3400" dirty="0" smtClean="0"/>
              <a:t>– способность материалов подвергаться обработке давлением без разрушения.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 Технологические свойства металлов и сплавов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Деформируемость</a:t>
            </a:r>
            <a:r>
              <a:rPr lang="ru-RU" dirty="0" smtClean="0"/>
              <a:t> – способность воспринимать пластическую деформацию в процессе обработки без нарушений ее целостности.</a:t>
            </a:r>
          </a:p>
          <a:p>
            <a:r>
              <a:rPr lang="ru-RU" dirty="0" smtClean="0"/>
              <a:t>Деформация – изменение формы и/или размеров под действием напряжений. Напряжение – это сила, действующая на единицу площади сечения детали. Пластическая (остаточная) деформация – </a:t>
            </a:r>
            <a:r>
              <a:rPr lang="ru-RU" dirty="0" err="1" smtClean="0"/>
              <a:t>деформация</a:t>
            </a:r>
            <a:r>
              <a:rPr lang="ru-RU" dirty="0" smtClean="0"/>
              <a:t> после прекращения действия вызвавших ее напряжений.</a:t>
            </a:r>
          </a:p>
          <a:p>
            <a:r>
              <a:rPr lang="ru-RU" b="1" dirty="0" smtClean="0"/>
              <a:t>Обрабатываемость  резанием</a:t>
            </a:r>
            <a:r>
              <a:rPr lang="ru-RU" dirty="0" smtClean="0"/>
              <a:t>  определяется  способностью  материалов поддаваться обработке режущим инструментом.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3. Химические свойства</a:t>
            </a:r>
            <a:br>
              <a:rPr lang="ru-RU" dirty="0" smtClean="0"/>
            </a:br>
            <a:r>
              <a:rPr lang="ru-RU" dirty="0" smtClean="0"/>
              <a:t>металлов и сплавов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5286412"/>
          </a:xfrm>
        </p:spPr>
        <p:txBody>
          <a:bodyPr>
            <a:noAutofit/>
          </a:bodyPr>
          <a:lstStyle/>
          <a:p>
            <a:r>
              <a:rPr lang="ru-RU" b="1" dirty="0" smtClean="0"/>
              <a:t>Химические свойства</a:t>
            </a:r>
            <a:r>
              <a:rPr lang="ru-RU" dirty="0" smtClean="0"/>
              <a:t> металлов и сплавов это группа свойств, определяющая отношение материалов к воздействиям различных сред.</a:t>
            </a:r>
          </a:p>
          <a:p>
            <a:r>
              <a:rPr lang="ru-RU" b="1" dirty="0" smtClean="0"/>
              <a:t>Химические  свойства</a:t>
            </a:r>
            <a:r>
              <a:rPr lang="ru-RU" dirty="0" smtClean="0"/>
              <a:t>  характеризуют  склонность  материалов  к взаимодействию с различными веществами и связаны со способностью материалов противостоять вредному действию этих веществ.</a:t>
            </a:r>
          </a:p>
          <a:p>
            <a:r>
              <a:rPr lang="ru-RU" dirty="0" smtClean="0"/>
              <a:t>С повышением температуры все химические взаимодействия протекают более активно.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3. Химические свойства</a:t>
            </a:r>
            <a:br>
              <a:rPr lang="ru-RU" dirty="0" smtClean="0"/>
            </a:br>
            <a:r>
              <a:rPr lang="ru-RU" dirty="0" smtClean="0"/>
              <a:t>металлов и сплавов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5286412"/>
          </a:xfrm>
        </p:spPr>
        <p:txBody>
          <a:bodyPr>
            <a:normAutofit fontScale="92500" lnSpcReduction="20000"/>
          </a:bodyPr>
          <a:lstStyle/>
          <a:p>
            <a:r>
              <a:rPr lang="ru-RU" sz="3800" dirty="0" smtClean="0"/>
              <a:t>К таким </a:t>
            </a:r>
            <a:r>
              <a:rPr lang="ru-RU" sz="3800" b="1" dirty="0" smtClean="0"/>
              <a:t>химическим взаимодействиям </a:t>
            </a:r>
            <a:r>
              <a:rPr lang="ru-RU" sz="3800" dirty="0" smtClean="0"/>
              <a:t>можно отнести коррозионную стойкость, жаропрочность, жаростойкость.</a:t>
            </a:r>
          </a:p>
          <a:p>
            <a:r>
              <a:rPr lang="ru-RU" sz="3800" b="1" dirty="0" err="1" smtClean="0"/>
              <a:t>Коррозионностойкость</a:t>
            </a:r>
            <a:r>
              <a:rPr lang="ru-RU" sz="3800" b="1" dirty="0" smtClean="0"/>
              <a:t> – </a:t>
            </a:r>
            <a:r>
              <a:rPr lang="ru-RU" sz="3800" dirty="0" smtClean="0"/>
              <a:t>это способность металлов и сплавов сопротивляться действию агрессивных, кислотных и щелочных сред.</a:t>
            </a:r>
          </a:p>
          <a:p>
            <a:r>
              <a:rPr lang="ru-RU" sz="3800" b="1" dirty="0" smtClean="0"/>
              <a:t>Химическая стойкость</a:t>
            </a:r>
            <a:r>
              <a:rPr lang="ru-RU" sz="3800" dirty="0" smtClean="0"/>
              <a:t> – это способность неметаллических материалов сопротивляться действию различных агрессивных сред.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4876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4. Механические свойства металлов и сплавов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3"/>
          </a:xfrm>
        </p:spPr>
        <p:txBody>
          <a:bodyPr>
            <a:normAutofit fontScale="92500" lnSpcReduction="20000"/>
          </a:bodyPr>
          <a:lstStyle/>
          <a:p>
            <a:r>
              <a:rPr lang="ru-RU" sz="3600" b="1" dirty="0" smtClean="0"/>
              <a:t>Механическими свойствами</a:t>
            </a:r>
            <a:r>
              <a:rPr lang="ru-RU" sz="3600" dirty="0" smtClean="0"/>
              <a:t> металлов и сплавов называют группой свойств, характеризующей способность материалов и сплавов выдерживать механические нагрузки.</a:t>
            </a:r>
          </a:p>
          <a:p>
            <a:r>
              <a:rPr lang="ru-RU" sz="3600" dirty="0" smtClean="0"/>
              <a:t>К таким свойствам </a:t>
            </a:r>
            <a:r>
              <a:rPr lang="ru-RU" sz="3600" b="1" dirty="0" smtClean="0"/>
              <a:t>относятся:</a:t>
            </a:r>
            <a:r>
              <a:rPr lang="ru-RU" sz="3600" dirty="0" smtClean="0"/>
              <a:t> прочность; пластичность; твердость; вязкость (ударная); усталость; ползучесть.</a:t>
            </a:r>
          </a:p>
          <a:p>
            <a:r>
              <a:rPr lang="ru-RU" sz="3600" b="1" dirty="0" smtClean="0"/>
              <a:t>Механические свойства </a:t>
            </a:r>
            <a:r>
              <a:rPr lang="ru-RU" sz="3600" dirty="0" smtClean="0"/>
              <a:t>оцениваются численным значением напряжения. Напряжение – мера внутренних сил, возникающих в образце под влиянием внешних сил и нагрузок.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4. Механические свойства металлов и сплавов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Прочность</a:t>
            </a:r>
            <a:r>
              <a:rPr lang="ru-RU" dirty="0" smtClean="0"/>
              <a:t> – способность металлов выдерживать, не разрушаясь, различные виды нагрузок, вызывающих внутренние напряжения и деформации.</a:t>
            </a:r>
          </a:p>
          <a:p>
            <a:r>
              <a:rPr lang="ru-RU" dirty="0" smtClean="0"/>
              <a:t>В зависимости от характера действия внешних сил </a:t>
            </a:r>
            <a:r>
              <a:rPr lang="ru-RU" b="1" dirty="0" smtClean="0"/>
              <a:t>различают прочность на: </a:t>
            </a:r>
            <a:r>
              <a:rPr lang="ru-RU" dirty="0" smtClean="0"/>
              <a:t>растяжение (разрыв); сжатие; кручение; ползучесть; усталость.</a:t>
            </a:r>
          </a:p>
          <a:p>
            <a:r>
              <a:rPr lang="ru-RU" b="1" dirty="0" smtClean="0"/>
              <a:t>Пластичность</a:t>
            </a:r>
            <a:r>
              <a:rPr lang="ru-RU" dirty="0" smtClean="0"/>
              <a:t> – способность изменять свою форму и размеры под действием нагрузки и сохранять остаточную деформацию.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4. Механические свойства металлов и сплавов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3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Твердость </a:t>
            </a:r>
            <a:r>
              <a:rPr lang="ru-RU" dirty="0" smtClean="0"/>
              <a:t>– способность металлов и сплавов противостоять проникающим нагрузкам (внедрению в него более твердого тела).</a:t>
            </a:r>
          </a:p>
          <a:p>
            <a:r>
              <a:rPr lang="ru-RU" dirty="0" smtClean="0"/>
              <a:t>По величине твердости металлов или сплавов можно судить и о его пределе прочности.</a:t>
            </a:r>
          </a:p>
          <a:p>
            <a:r>
              <a:rPr lang="ru-RU" dirty="0" smtClean="0"/>
              <a:t>На практике твердость определяют на приборах </a:t>
            </a:r>
            <a:r>
              <a:rPr lang="ru-RU" b="1" dirty="0" err="1" smtClean="0"/>
              <a:t>Бриннеля</a:t>
            </a:r>
            <a:r>
              <a:rPr lang="ru-RU" b="1" dirty="0" smtClean="0"/>
              <a:t>, </a:t>
            </a:r>
            <a:r>
              <a:rPr lang="ru-RU" b="1" dirty="0" err="1" smtClean="0"/>
              <a:t>Роквелла</a:t>
            </a:r>
            <a:r>
              <a:rPr lang="ru-RU" b="1" dirty="0" smtClean="0"/>
              <a:t> и </a:t>
            </a:r>
            <a:r>
              <a:rPr lang="ru-RU" b="1" dirty="0" err="1" smtClean="0"/>
              <a:t>Виккерса</a:t>
            </a:r>
            <a:r>
              <a:rPr lang="ru-RU" b="1" dirty="0" smtClean="0"/>
              <a:t> </a:t>
            </a:r>
            <a:r>
              <a:rPr lang="ru-RU" dirty="0" smtClean="0"/>
              <a:t>(HB, HR, HV).</a:t>
            </a:r>
          </a:p>
          <a:p>
            <a:r>
              <a:rPr lang="ru-RU" b="1" dirty="0" smtClean="0"/>
              <a:t>Усталость</a:t>
            </a:r>
            <a:r>
              <a:rPr lang="ru-RU" dirty="0" smtClean="0"/>
              <a:t> – свойство металлов изменять механические и физические характеристики под действием циклически изменяющихся нагружений во времени деформации и напряжений.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4. Механические свойства металлов и сплавов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>
            <a:normAutofit/>
          </a:bodyPr>
          <a:lstStyle/>
          <a:p>
            <a:r>
              <a:rPr lang="ru-RU" b="1" dirty="0" smtClean="0"/>
              <a:t>Вязкость </a:t>
            </a:r>
            <a:r>
              <a:rPr lang="ru-RU" dirty="0" smtClean="0"/>
              <a:t>– способность поглощать энергию внешних сил за счет пластической деформации.</a:t>
            </a:r>
          </a:p>
          <a:p>
            <a:r>
              <a:rPr lang="ru-RU" b="1" dirty="0" smtClean="0"/>
              <a:t>Вязкостью</a:t>
            </a:r>
            <a:r>
              <a:rPr lang="ru-RU" dirty="0" smtClean="0"/>
              <a:t>  называется  свойство  материала  сопротивляться  разрушению  под действием динамических нагрузок.</a:t>
            </a:r>
          </a:p>
          <a:p>
            <a:r>
              <a:rPr lang="ru-RU" b="1" dirty="0" smtClean="0"/>
              <a:t>Ударная вязкость </a:t>
            </a:r>
            <a:r>
              <a:rPr lang="ru-RU" dirty="0" smtClean="0"/>
              <a:t>– способность противостоять ударным нагрузкам.</a:t>
            </a:r>
          </a:p>
          <a:p>
            <a:r>
              <a:rPr lang="ru-RU" b="1" dirty="0" err="1" smtClean="0"/>
              <a:t>Упрочняемость</a:t>
            </a:r>
            <a:r>
              <a:rPr lang="ru-RU" b="1" dirty="0" smtClean="0"/>
              <a:t> </a:t>
            </a:r>
            <a:r>
              <a:rPr lang="ru-RU" dirty="0" smtClean="0"/>
              <a:t>– способность улучшать механические свойства в процессе термической обработки.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4. Механические свойства металлов и сплавов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Упругость</a:t>
            </a:r>
            <a:r>
              <a:rPr lang="ru-RU" dirty="0" smtClean="0"/>
              <a:t>  —  это  свойство  материалов  восстанавливать  свои  размеры  и  форму после прекращения действия нагрузки.</a:t>
            </a:r>
          </a:p>
          <a:p>
            <a:r>
              <a:rPr lang="ru-RU" b="1" dirty="0" smtClean="0"/>
              <a:t>Ползучесть</a:t>
            </a:r>
            <a:r>
              <a:rPr lang="ru-RU" dirty="0" smtClean="0"/>
              <a:t> – способность сплавов к медленной и непрерывной пластической деформации при действии постоянной нагрузки или напряжения. Любой металлический сплав при эксплуатации под действием постоянной нагрузки может деформироваться с течением времени. Особое внимание уделяется этому свойству для деталей, работающих при высоких температурах.</a:t>
            </a:r>
          </a:p>
          <a:p>
            <a:r>
              <a:rPr lang="ru-RU" b="1" dirty="0" smtClean="0"/>
              <a:t>Хрупкость</a:t>
            </a:r>
            <a:r>
              <a:rPr lang="ru-RU" dirty="0" smtClean="0"/>
              <a:t>  —  это  свойство  материалов  разрушаться  под  действием  внешних  сил без остаточных деформаций.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6304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/>
              <a:t>1. Физические свойства металлов и сплавов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>
            <a:normAutofit/>
          </a:bodyPr>
          <a:lstStyle/>
          <a:p>
            <a:r>
              <a:rPr lang="ru-RU" sz="3500" dirty="0" smtClean="0"/>
              <a:t>К основным свойствам металлов и сплавов относятся </a:t>
            </a:r>
            <a:r>
              <a:rPr lang="ru-RU" sz="35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физические, механические, химические, технологические.</a:t>
            </a:r>
          </a:p>
          <a:p>
            <a:r>
              <a:rPr lang="ru-RU" sz="3500" dirty="0" smtClean="0"/>
              <a:t>Физические делят на:</a:t>
            </a:r>
          </a:p>
          <a:p>
            <a:r>
              <a:rPr lang="ru-RU" sz="3500" b="1" dirty="0" smtClean="0"/>
              <a:t> электрические </a:t>
            </a:r>
            <a:r>
              <a:rPr lang="ru-RU" sz="3500" dirty="0" smtClean="0"/>
              <a:t>(электропроводность),</a:t>
            </a:r>
          </a:p>
          <a:p>
            <a:r>
              <a:rPr lang="ru-RU" sz="3500" b="1" dirty="0" smtClean="0"/>
              <a:t>магнитные</a:t>
            </a:r>
            <a:r>
              <a:rPr lang="ru-RU" sz="3500" dirty="0" smtClean="0"/>
              <a:t> (ферромагнетики, парамагнетики, диамагнетики),</a:t>
            </a:r>
          </a:p>
          <a:p>
            <a:r>
              <a:rPr lang="ru-RU" sz="3500" b="1" dirty="0" smtClean="0"/>
              <a:t>тепловые</a:t>
            </a:r>
            <a:r>
              <a:rPr lang="ru-RU" sz="3500" dirty="0" smtClean="0"/>
              <a:t> (теплопроводность, температура плавления).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7733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5. Эксплуатационные свойства металлов и сплавов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Эксплуатационные свойства металлов и сплавов </a:t>
            </a:r>
            <a:r>
              <a:rPr lang="ru-RU" dirty="0" smtClean="0"/>
              <a:t>это группа свойств, определяющая долговечность работы материала в конкретных условиях.</a:t>
            </a:r>
          </a:p>
          <a:p>
            <a:r>
              <a:rPr lang="ru-RU" dirty="0" smtClean="0"/>
              <a:t>К  </a:t>
            </a:r>
            <a:r>
              <a:rPr lang="ru-RU" b="1" dirty="0" smtClean="0"/>
              <a:t>эксплуатационным</a:t>
            </a:r>
            <a:r>
              <a:rPr lang="ru-RU" dirty="0" smtClean="0"/>
              <a:t>  (служебным)  свойствам  относятся  износостойкость,  жаростойкость, жаропрочность,  радиационная  стойкость,  </a:t>
            </a:r>
            <a:r>
              <a:rPr lang="ru-RU" dirty="0" err="1" smtClean="0"/>
              <a:t>фрикционность</a:t>
            </a:r>
            <a:r>
              <a:rPr lang="ru-RU" dirty="0" smtClean="0"/>
              <a:t>, </a:t>
            </a:r>
            <a:r>
              <a:rPr lang="ru-RU" dirty="0" err="1" smtClean="0"/>
              <a:t>антифррикционность</a:t>
            </a:r>
            <a:r>
              <a:rPr lang="ru-RU" dirty="0" smtClean="0"/>
              <a:t> и др.</a:t>
            </a:r>
          </a:p>
          <a:p>
            <a:r>
              <a:rPr lang="ru-RU" b="1" dirty="0" smtClean="0"/>
              <a:t>Износостойкость</a:t>
            </a:r>
            <a:r>
              <a:rPr lang="ru-RU" dirty="0" smtClean="0"/>
              <a:t>  -  это  способность  материала  сопротивляться износу.</a:t>
            </a:r>
          </a:p>
          <a:p>
            <a:r>
              <a:rPr lang="ru-RU" b="1" dirty="0" smtClean="0"/>
              <a:t>Износ</a:t>
            </a:r>
            <a:r>
              <a:rPr lang="ru-RU" dirty="0" smtClean="0"/>
              <a:t> - изменение размеров, формы, массы или состояния поверхности изделия или инструмента вследствие разрушения (изнашивания) поверхностного слоя изделия при трении.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5. Эксплуатационные свойства металлов и сплавов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5"/>
          </a:xfrm>
        </p:spPr>
        <p:txBody>
          <a:bodyPr>
            <a:normAutofit/>
          </a:bodyPr>
          <a:lstStyle/>
          <a:p>
            <a:r>
              <a:rPr lang="ru-RU" b="1" dirty="0" smtClean="0"/>
              <a:t>Жаростойкость</a:t>
            </a:r>
            <a:r>
              <a:rPr lang="ru-RU" dirty="0" smtClean="0"/>
              <a:t>  -  способность  металлического  материала сопротивляться окислению в газовой среде при высоких температурах.</a:t>
            </a:r>
          </a:p>
          <a:p>
            <a:r>
              <a:rPr lang="ru-RU" b="1" dirty="0" smtClean="0"/>
              <a:t>Жаропрочность</a:t>
            </a:r>
            <a:r>
              <a:rPr lang="ru-RU" dirty="0" smtClean="0"/>
              <a:t>  характеризует  способность  материала  сохранять механические свойства при высокой температуре.</a:t>
            </a:r>
          </a:p>
          <a:p>
            <a:r>
              <a:rPr lang="ru-RU" b="1" dirty="0" err="1" smtClean="0"/>
              <a:t>Хладостойкость</a:t>
            </a:r>
            <a:r>
              <a:rPr lang="ru-RU" b="1" dirty="0" smtClean="0"/>
              <a:t> </a:t>
            </a:r>
            <a:r>
              <a:rPr lang="ru-RU" dirty="0" smtClean="0"/>
              <a:t>– способность материала сохранять пластические свойства при отрицательных температурах.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5. Эксплуатационные свойства металлов и сплавов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5"/>
          </a:xfrm>
        </p:spPr>
        <p:txBody>
          <a:bodyPr/>
          <a:lstStyle/>
          <a:p>
            <a:r>
              <a:rPr lang="ru-RU" b="1" dirty="0" smtClean="0"/>
              <a:t>Радиационная  стойкость</a:t>
            </a:r>
            <a:r>
              <a:rPr lang="ru-RU" dirty="0" smtClean="0"/>
              <a:t>  характеризует  способность  материала сопротивляться действию ядерного облучения.</a:t>
            </a:r>
          </a:p>
          <a:p>
            <a:r>
              <a:rPr lang="ru-RU" b="1" dirty="0" err="1" smtClean="0"/>
              <a:t>Фрикционность</a:t>
            </a:r>
            <a:r>
              <a:rPr lang="ru-RU" b="1" dirty="0" smtClean="0"/>
              <a:t> – </a:t>
            </a:r>
            <a:r>
              <a:rPr lang="ru-RU" dirty="0" smtClean="0"/>
              <a:t>способность образовывать высокие трения.</a:t>
            </a:r>
          </a:p>
          <a:p>
            <a:r>
              <a:rPr lang="ru-RU" b="1" dirty="0" err="1" smtClean="0"/>
              <a:t>Антифрикционность</a:t>
            </a:r>
            <a:r>
              <a:rPr lang="ru-RU" dirty="0" smtClean="0"/>
              <a:t> – способность материала прирабатываться к другому материалу. Антифрикционные материалы обладают низким коэффициентом трения.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081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6. Свойства конструкционных материалов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7"/>
            <a:ext cx="9144000" cy="542926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Причиной потери работоспособности детали является качество материала, из которого она изготовлена. Этому может способствовать </a:t>
            </a:r>
            <a:r>
              <a:rPr lang="ru-RU" b="1" i="1" dirty="0" smtClean="0"/>
              <a:t>износ, коррозия, деформация,</a:t>
            </a:r>
            <a:r>
              <a:rPr lang="ru-RU" dirty="0" smtClean="0"/>
              <a:t> которые изменяют качество материала.</a:t>
            </a:r>
          </a:p>
          <a:p>
            <a:r>
              <a:rPr lang="ru-RU" dirty="0" smtClean="0"/>
              <a:t>Следовательно, отказ детали в работоспособности может зависеть от многих факторов. Высокое качество детали может быть достигнуто при возможно полном учете тех особенностей, которые встречаются в процессе работы. В этом случае вводится понятие конструкционной прочности.</a:t>
            </a:r>
          </a:p>
          <a:p>
            <a:r>
              <a:rPr lang="ru-RU" b="1" dirty="0" smtClean="0"/>
              <a:t>Конструкционной прочностью</a:t>
            </a:r>
            <a:r>
              <a:rPr lang="ru-RU" dirty="0" smtClean="0"/>
              <a:t> материалов называют комплекс прочностных свойств, которые находятся в наибольшей корреляции со служебными свойствами данного изделия.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6. Свойства конструкционных материалов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7"/>
            <a:ext cx="9144000" cy="542926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Конструкционная прочность </a:t>
            </a:r>
            <a:r>
              <a:rPr lang="ru-RU" dirty="0" smtClean="0"/>
              <a:t>деталей </a:t>
            </a:r>
            <a:r>
              <a:rPr lang="ru-RU" b="1" dirty="0" smtClean="0"/>
              <a:t>зависит от</a:t>
            </a:r>
          </a:p>
          <a:p>
            <a:r>
              <a:rPr lang="ru-RU" b="1" dirty="0" smtClean="0"/>
              <a:t>1) </a:t>
            </a:r>
            <a:r>
              <a:rPr lang="ru-RU" dirty="0" smtClean="0"/>
              <a:t>качества материала, выбранным конструктором,</a:t>
            </a:r>
          </a:p>
          <a:p>
            <a:r>
              <a:rPr lang="ru-RU" b="1" dirty="0" smtClean="0"/>
              <a:t>2) </a:t>
            </a:r>
            <a:r>
              <a:rPr lang="ru-RU" dirty="0" smtClean="0"/>
              <a:t>конструктивных особенностей детали,</a:t>
            </a:r>
          </a:p>
          <a:p>
            <a:r>
              <a:rPr lang="ru-RU" b="1" smtClean="0"/>
              <a:t>3) </a:t>
            </a:r>
            <a:r>
              <a:rPr lang="ru-RU" smtClean="0"/>
              <a:t>технологии </a:t>
            </a:r>
            <a:r>
              <a:rPr lang="ru-RU" dirty="0" smtClean="0"/>
              <a:t>ее изготовления и</a:t>
            </a:r>
          </a:p>
          <a:p>
            <a:r>
              <a:rPr lang="ru-RU" b="1" dirty="0" smtClean="0"/>
              <a:t>4)</a:t>
            </a:r>
            <a:r>
              <a:rPr lang="ru-RU" dirty="0" smtClean="0"/>
              <a:t> условий эксплуатации.</a:t>
            </a:r>
          </a:p>
          <a:p>
            <a:r>
              <a:rPr lang="ru-RU" b="1" dirty="0" smtClean="0"/>
              <a:t>Основными факторами, влияющими на конструкционную прочность, </a:t>
            </a:r>
            <a:r>
              <a:rPr lang="ru-RU" dirty="0" smtClean="0"/>
              <a:t>являются:</a:t>
            </a:r>
          </a:p>
          <a:p>
            <a:r>
              <a:rPr lang="ru-RU" dirty="0" smtClean="0"/>
              <a:t>1)  конструкционные особенности детали (форма, размеры);</a:t>
            </a:r>
          </a:p>
          <a:p>
            <a:r>
              <a:rPr lang="ru-RU" dirty="0" smtClean="0"/>
              <a:t>2)  механизмы разных видов разрушения детали;</a:t>
            </a:r>
          </a:p>
          <a:p>
            <a:r>
              <a:rPr lang="ru-RU" dirty="0" smtClean="0"/>
              <a:t>3)  состояние материала в поверхностных слоях детали;</a:t>
            </a:r>
          </a:p>
          <a:p>
            <a:r>
              <a:rPr lang="ru-RU" dirty="0" smtClean="0"/>
              <a:t>4) изменения, происходящие в поверхностных слоях детали, приводящие к отказам при работе.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6. Свойства конструкционных материалов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Autofit/>
          </a:bodyPr>
          <a:lstStyle/>
          <a:p>
            <a:r>
              <a:rPr lang="ru-RU" sz="2600" dirty="0" smtClean="0"/>
              <a:t>В зависимости от условий работы детали должны быть надежными и долговечными.</a:t>
            </a:r>
          </a:p>
          <a:p>
            <a:r>
              <a:rPr lang="ru-RU" sz="2600" dirty="0" smtClean="0"/>
              <a:t>Под </a:t>
            </a:r>
            <a:r>
              <a:rPr lang="ru-RU" sz="2600" b="1" dirty="0" smtClean="0"/>
              <a:t>надежностью</a:t>
            </a:r>
            <a:r>
              <a:rPr lang="ru-RU" sz="2600" dirty="0" smtClean="0"/>
              <a:t> понимают сопротивление материала хрупкому разрушению, зависящему от температурного порога хладноломкости, сопротивления распространения трещин, коэффициента интенсивности напряжения и др.</a:t>
            </a:r>
          </a:p>
          <a:p>
            <a:r>
              <a:rPr lang="ru-RU" sz="2600" dirty="0" smtClean="0"/>
              <a:t>Под </a:t>
            </a:r>
            <a:r>
              <a:rPr lang="ru-RU" sz="2600" b="1" dirty="0" smtClean="0"/>
              <a:t>долговечностью</a:t>
            </a:r>
            <a:r>
              <a:rPr lang="ru-RU" sz="2600" dirty="0" smtClean="0"/>
              <a:t> понимают способность детали сохранять работоспособность в течение заданного времени. Критериями, определяющими долговечность материала, являются усталостная прочность, длительная прочность, износостойкость, сопротивление коррозии и другие в зависимости от характера условий работы детали.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2285992"/>
            <a:ext cx="8143932" cy="2743208"/>
          </a:xfrm>
        </p:spPr>
        <p:txBody>
          <a:bodyPr/>
          <a:lstStyle/>
          <a:p>
            <a:pPr algn="ctr"/>
            <a:r>
              <a:rPr lang="ru-RU" dirty="0" smtClean="0"/>
              <a:t>Спасибо</a:t>
            </a:r>
            <a:br>
              <a:rPr lang="ru-RU" dirty="0" smtClean="0"/>
            </a:br>
            <a:r>
              <a:rPr lang="ru-RU" dirty="0" smtClean="0"/>
              <a:t>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3"/>
          </a:xfrm>
        </p:spPr>
        <p:txBody>
          <a:bodyPr/>
          <a:lstStyle/>
          <a:p>
            <a:r>
              <a:rPr lang="ru-RU" sz="3600" dirty="0" smtClean="0"/>
              <a:t>К </a:t>
            </a:r>
            <a:r>
              <a:rPr lang="ru-RU" sz="3600" b="1" dirty="0" smtClean="0"/>
              <a:t>физическим свойствам </a:t>
            </a:r>
            <a:r>
              <a:rPr lang="ru-RU" sz="3600" dirty="0" smtClean="0"/>
              <a:t>металлов и сплавов относятся</a:t>
            </a:r>
            <a:r>
              <a:rPr lang="ru-RU" sz="3600" dirty="0" smtClean="0"/>
              <a:t>:</a:t>
            </a:r>
          </a:p>
          <a:p>
            <a:endParaRPr lang="ru-RU" sz="3600" dirty="0" smtClean="0"/>
          </a:p>
          <a:p>
            <a:r>
              <a:rPr lang="ru-RU" sz="3600" dirty="0" smtClean="0"/>
              <a:t>плотность;</a:t>
            </a:r>
          </a:p>
          <a:p>
            <a:r>
              <a:rPr lang="ru-RU" sz="3600" dirty="0" smtClean="0"/>
              <a:t>теплопроводность;</a:t>
            </a:r>
          </a:p>
          <a:p>
            <a:r>
              <a:rPr lang="ru-RU" sz="3600" dirty="0" smtClean="0"/>
              <a:t>электропроводность;</a:t>
            </a:r>
          </a:p>
          <a:p>
            <a:r>
              <a:rPr lang="ru-RU" sz="3600" dirty="0" smtClean="0"/>
              <a:t>теплоемкость;</a:t>
            </a:r>
          </a:p>
          <a:p>
            <a:r>
              <a:rPr lang="ru-RU" sz="3600" dirty="0" smtClean="0"/>
              <a:t>тепловое расширение;</a:t>
            </a:r>
          </a:p>
          <a:p>
            <a:r>
              <a:rPr lang="ru-RU" sz="3600" dirty="0" smtClean="0"/>
              <a:t>температура плавления.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6304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/>
              <a:t>1. Физические свойства металлов и сплавов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1. Физические свойства металлов и сплавов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/>
          <a:lstStyle/>
          <a:p>
            <a:r>
              <a:rPr lang="ru-RU" sz="3600" dirty="0" smtClean="0"/>
              <a:t>Физические свойства металлов характеризуются вполне определенными числовыми значениями – </a:t>
            </a:r>
            <a:r>
              <a:rPr lang="ru-RU" sz="3600" b="1" dirty="0" smtClean="0"/>
              <a:t>«физическими постоянными»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Например, алюминий: плотность – 2,7 г/см3, температура плавления 660 °С, коэффициент линейного расширения – 23,9 · 10–6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1. Физические свойства металлов и сплавов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3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Плотность</a:t>
            </a:r>
            <a:r>
              <a:rPr lang="ru-RU" dirty="0" smtClean="0"/>
              <a:t> представляет собой величину, равную отношению массы металла к занимаемому им объему: </a:t>
            </a:r>
            <a:r>
              <a:rPr lang="ru-RU" dirty="0" err="1" smtClean="0"/>
              <a:t>ρ =m</a:t>
            </a:r>
            <a:r>
              <a:rPr lang="ru-RU" dirty="0" smtClean="0"/>
              <a:t>/</a:t>
            </a:r>
            <a:r>
              <a:rPr lang="ru-RU" dirty="0" err="1" smtClean="0"/>
              <a:t>v</a:t>
            </a:r>
            <a:r>
              <a:rPr lang="ru-RU" dirty="0" smtClean="0"/>
              <a:t>, кг/м3.</a:t>
            </a:r>
          </a:p>
          <a:p>
            <a:r>
              <a:rPr lang="ru-RU" dirty="0" smtClean="0"/>
              <a:t>Наибольшей плотностью обладает осмий (</a:t>
            </a:r>
            <a:r>
              <a:rPr lang="ru-RU" dirty="0" err="1" smtClean="0"/>
              <a:t>ρ</a:t>
            </a:r>
            <a:r>
              <a:rPr lang="ru-RU" dirty="0" smtClean="0"/>
              <a:t>= 22600 кг/м3), а наименьшей – литий (</a:t>
            </a:r>
            <a:r>
              <a:rPr lang="ru-RU" dirty="0" err="1" smtClean="0"/>
              <a:t>ρ</a:t>
            </a:r>
            <a:r>
              <a:rPr lang="ru-RU" dirty="0" smtClean="0"/>
              <a:t>= 530 кг/м3).</a:t>
            </a:r>
          </a:p>
          <a:p>
            <a:r>
              <a:rPr lang="ru-RU" dirty="0" smtClean="0"/>
              <a:t>Это  свойство  важно  при  использовании  материалов  в авиационной  и  ракетной  технике,  где  создаваемые  конструкции  должны  быть легкими и прочными.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1. Физические свойства металлов и сплавов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3"/>
          </a:xfrm>
        </p:spPr>
        <p:txBody>
          <a:bodyPr>
            <a:normAutofit/>
          </a:bodyPr>
          <a:lstStyle/>
          <a:p>
            <a:r>
              <a:rPr lang="ru-RU" dirty="0" smtClean="0"/>
              <a:t>Величина </a:t>
            </a:r>
            <a:r>
              <a:rPr lang="ru-RU" b="1" dirty="0" smtClean="0"/>
              <a:t>плотности</a:t>
            </a:r>
            <a:r>
              <a:rPr lang="ru-RU" dirty="0" smtClean="0"/>
              <a:t> имеет значение при выборе металла для определенных изделий и машин (для самолетов и ракет, подводных лодок, сельскохозяйственных машин).</a:t>
            </a:r>
          </a:p>
          <a:p>
            <a:r>
              <a:rPr lang="ru-RU" b="1" u="sng" dirty="0" smtClean="0"/>
              <a:t>Температура плавления</a:t>
            </a:r>
            <a:r>
              <a:rPr lang="ru-RU" u="sng" dirty="0" smtClean="0"/>
              <a:t> </a:t>
            </a:r>
            <a:r>
              <a:rPr lang="ru-RU" dirty="0" smtClean="0"/>
              <a:t>металлов имеет значение при изготовлении изделий литьем, паянием, сваркой, при нанесении металлических покрытий, обращается внимание на тугоплавкие и легкоплавкие металлы.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1. Физические свойства металлов и сплавов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5072097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Теплопроводностью</a:t>
            </a:r>
            <a:r>
              <a:rPr lang="ru-RU" dirty="0" smtClean="0"/>
              <a:t> называют способность металла переносить  теплоту  от более  нагретых  частей  тел  к  менее  нагретым. </a:t>
            </a:r>
          </a:p>
          <a:p>
            <a:r>
              <a:rPr lang="ru-RU" dirty="0" smtClean="0"/>
              <a:t>Теплопроводность характеризуется </a:t>
            </a:r>
            <a:r>
              <a:rPr lang="ru-RU" b="1" dirty="0" smtClean="0"/>
              <a:t>коэффициентом</a:t>
            </a:r>
            <a:r>
              <a:rPr lang="ru-RU" dirty="0" smtClean="0"/>
              <a:t> теплопроводности. Хорошей  теплопроводностью характеризуются металлические материалы.</a:t>
            </a:r>
          </a:p>
          <a:p>
            <a:r>
              <a:rPr lang="ru-RU" dirty="0" smtClean="0"/>
              <a:t>Это свойство учитывается при изготовлении нагревательных приборов, двигателей, теплообменных аппаратов.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1. Физические свойства металлов и сплавов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>
            <a:normAutofit lnSpcReduction="10000"/>
          </a:bodyPr>
          <a:lstStyle/>
          <a:p>
            <a:r>
              <a:rPr lang="ru-RU" sz="3500" dirty="0" smtClean="0"/>
              <a:t>Не все металлы способны проводить </a:t>
            </a:r>
            <a:r>
              <a:rPr lang="ru-RU" sz="3500" b="1" dirty="0" smtClean="0"/>
              <a:t>тепло</a:t>
            </a:r>
            <a:r>
              <a:rPr lang="ru-RU" sz="3500" dirty="0" smtClean="0"/>
              <a:t>, важно значение высокой </a:t>
            </a:r>
            <a:r>
              <a:rPr lang="ru-RU" sz="3500" b="1" dirty="0" smtClean="0"/>
              <a:t>теплопроводности</a:t>
            </a:r>
            <a:r>
              <a:rPr lang="ru-RU" sz="3500" dirty="0" smtClean="0"/>
              <a:t> для режущих инструментов и трущихся деталей машин. При сравнении теплопроводности отдельных металлов нужно пользоваться как установленными размерностями, так и условными единицами (например, серебро – 1, медь – 0,9, алюминий – 0,5, железо – 0,15).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594</TotalTime>
  <Words>1929</Words>
  <Application>Microsoft Office PowerPoint</Application>
  <PresentationFormat>Экран (4:3)</PresentationFormat>
  <Paragraphs>143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Модульная</vt:lpstr>
      <vt:lpstr>СВОЙСТВА МЕТАЛЛОВ И СПЛАВОВ </vt:lpstr>
      <vt:lpstr>План</vt:lpstr>
      <vt:lpstr>1. Физические свойства металлов и сплавов </vt:lpstr>
      <vt:lpstr>1. Физические свойства металлов и сплавов </vt:lpstr>
      <vt:lpstr>1. Физические свойства металлов и сплавов</vt:lpstr>
      <vt:lpstr>1. Физические свойства металлов и сплавов</vt:lpstr>
      <vt:lpstr>1. Физические свойства металлов и сплавов</vt:lpstr>
      <vt:lpstr>1. Физические свойства металлов и сплавов</vt:lpstr>
      <vt:lpstr>1. Физические свойства металлов и сплавов</vt:lpstr>
      <vt:lpstr>1. Физические свойства металлов и сплавов</vt:lpstr>
      <vt:lpstr>1. Физические свойства металлов и сплавов</vt:lpstr>
      <vt:lpstr>1. Физические свойства металлов и сплавов</vt:lpstr>
      <vt:lpstr>1. Физические свойства металлов и сплавов</vt:lpstr>
      <vt:lpstr>1. Физические свойства металлов и сплавов</vt:lpstr>
      <vt:lpstr>1. Физические свойства металлов и сплавов</vt:lpstr>
      <vt:lpstr>Некоторые физические свойства технически важных металлов </vt:lpstr>
      <vt:lpstr>Некоторые физические свойства технически важных металлов </vt:lpstr>
      <vt:lpstr>2. Технологические свойства металлов и сплавов </vt:lpstr>
      <vt:lpstr>2. Технологические свойства металлов и сплавов </vt:lpstr>
      <vt:lpstr>2. Технологические свойства металлов и сплавов </vt:lpstr>
      <vt:lpstr>2. Технологические свойства металлов и сплавов</vt:lpstr>
      <vt:lpstr>2. Технологические свойства металлов и сплавов</vt:lpstr>
      <vt:lpstr>3. Химические свойства металлов и сплавов </vt:lpstr>
      <vt:lpstr>3. Химические свойства металлов и сплавов </vt:lpstr>
      <vt:lpstr>4. Механические свойства металлов и сплавов </vt:lpstr>
      <vt:lpstr>4. Механические свойства металлов и сплавов</vt:lpstr>
      <vt:lpstr>4. Механические свойства металлов и сплавов</vt:lpstr>
      <vt:lpstr>4. Механические свойства металлов и сплавов</vt:lpstr>
      <vt:lpstr>4. Механические свойства металлов и сплавов</vt:lpstr>
      <vt:lpstr>5. Эксплуатационные свойства металлов и сплавов </vt:lpstr>
      <vt:lpstr>5. Эксплуатационные свойства металлов и сплавов</vt:lpstr>
      <vt:lpstr>5. Эксплуатационные свойства металлов и сплавов</vt:lpstr>
      <vt:lpstr>6. Свойства конструкционных материалов </vt:lpstr>
      <vt:lpstr>6. Свойства конструкционных материалов</vt:lpstr>
      <vt:lpstr>6. Свойства конструкционных материалов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МЕТАЛЛОВ И СПЛАВОВ </dc:title>
  <dc:creator>Студент</dc:creator>
  <cp:lastModifiedBy>Препод</cp:lastModifiedBy>
  <cp:revision>39</cp:revision>
  <dcterms:created xsi:type="dcterms:W3CDTF">2016-04-27T01:39:52Z</dcterms:created>
  <dcterms:modified xsi:type="dcterms:W3CDTF">2018-05-30T08:10:47Z</dcterms:modified>
</cp:coreProperties>
</file>