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9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9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0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92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89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8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81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89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94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6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0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75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63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8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34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44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34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7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1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49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044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56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7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35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1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71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48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818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22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547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8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724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83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85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7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490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3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20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739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967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173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71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163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530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260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6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619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8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376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3418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297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06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7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8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9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6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3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1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C7DF-9540-4C8E-9EA0-8BB838C7E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2906-2B41-4E69-8091-1B4477612D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tverisport.ru/wp-content/uploads/2018/03/Rejt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3" y="603449"/>
            <a:ext cx="6954605" cy="463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867000" y="1039596"/>
            <a:ext cx="424464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 dirty="0" err="1" smtClean="0">
                <a:solidFill>
                  <a:srgbClr val="0070C0"/>
                </a:solidFill>
                <a:latin typeface="Calibri Light"/>
              </a:rPr>
              <a:t>Балльно</a:t>
            </a:r>
            <a:r>
              <a:rPr lang="ru-RU" sz="4000" b="1" dirty="0" smtClean="0">
                <a:solidFill>
                  <a:srgbClr val="0070C0"/>
                </a:solidFill>
                <a:latin typeface="Calibri Light"/>
              </a:rPr>
              <a:t>-рейтинговая система оценивания</a:t>
            </a:r>
            <a:endParaRPr lang="ru-RU" sz="4000" b="1" dirty="0">
              <a:solidFill>
                <a:srgbClr val="0070C0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87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08791"/>
            <a:ext cx="7886700" cy="57681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Всего за семестр:  лекционных занятий – 5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			ЛПЗ – 11 занятий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			СРС – 8 работ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Промежуточная аттестация (экзамен)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Расчет в баллах: </a:t>
            </a:r>
          </a:p>
          <a:p>
            <a:pPr marL="0" indent="0">
              <a:buNone/>
            </a:pPr>
            <a:r>
              <a:rPr lang="ru-RU" dirty="0" smtClean="0"/>
              <a:t>                       Лекция 5 х 1б = 5 баллов</a:t>
            </a:r>
          </a:p>
          <a:p>
            <a:pPr marL="0" indent="0">
              <a:buNone/>
            </a:pPr>
            <a:r>
              <a:rPr lang="ru-RU" dirty="0" smtClean="0"/>
              <a:t>		 ЛПЗ 11 х 5б+11б = 66 баллов</a:t>
            </a:r>
          </a:p>
          <a:p>
            <a:pPr marL="0" indent="0">
              <a:buNone/>
            </a:pPr>
            <a:r>
              <a:rPr lang="ru-RU" dirty="0" smtClean="0"/>
              <a:t>		 СРС 8 х 5б = 40 баллов</a:t>
            </a:r>
          </a:p>
          <a:p>
            <a:pPr marL="0" indent="0">
              <a:buNone/>
            </a:pPr>
            <a:r>
              <a:rPr lang="ru-RU" dirty="0" smtClean="0"/>
              <a:t>Промежуточная аттестация (экзамен) – 30 баллов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того всего баллов за 1 семестр:   5+66+40+30= 141</a:t>
            </a:r>
          </a:p>
          <a:p>
            <a:pPr marL="0" indent="0">
              <a:buNone/>
            </a:pPr>
            <a:r>
              <a:rPr lang="ru-RU" dirty="0" smtClean="0"/>
              <a:t>Всего – </a:t>
            </a:r>
            <a:r>
              <a:rPr lang="ru-RU" dirty="0" smtClean="0">
                <a:solidFill>
                  <a:srgbClr val="FF0000"/>
                </a:solidFill>
              </a:rPr>
              <a:t>141 баллов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574"/>
              </p:ext>
            </p:extLst>
          </p:nvPr>
        </p:nvGraphicFramePr>
        <p:xfrm>
          <a:off x="451232" y="3284984"/>
          <a:ext cx="8513256" cy="2823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662"/>
                <a:gridCol w="1925178"/>
                <a:gridCol w="3744416"/>
              </a:tblGrid>
              <a:tr h="693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набранных </a:t>
                      </a:r>
                      <a:r>
                        <a:rPr lang="ru-RU" sz="2400" dirty="0" smtClean="0">
                          <a:effectLst/>
                        </a:rPr>
                        <a:t>баллов, 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Итоговая оценка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91-100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128-141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«отлично»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81-90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114-127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«хорошо»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65-80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92 -113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«удовлетворительно»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менее </a:t>
                      </a:r>
                      <a:r>
                        <a:rPr lang="ru-RU" sz="2400" dirty="0" smtClean="0">
                          <a:effectLst/>
                        </a:rPr>
                        <a:t>65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менее 92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1783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«неудовлетворительно»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14152" y="116632"/>
            <a:ext cx="173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141 балл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87416" y="543711"/>
            <a:ext cx="9520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481656" y="282101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100%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008" y="856877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Чтобы получить допуск к  промежуточной аттестации необходимо набрать минимум 65% от максимального балла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9916" y="1591084"/>
            <a:ext cx="173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141 балл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00958" y="1645918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100%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9535" y="2373255"/>
            <a:ext cx="1120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91,65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00958" y="2343534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65%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0" idx="3"/>
          </p:cNvCxnSpPr>
          <p:nvPr/>
        </p:nvCxnSpPr>
        <p:spPr>
          <a:xfrm>
            <a:off x="2377892" y="1883472"/>
            <a:ext cx="1124902" cy="7216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140355" y="1990165"/>
            <a:ext cx="1362438" cy="614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право 21"/>
          <p:cNvSpPr/>
          <p:nvPr/>
        </p:nvSpPr>
        <p:spPr>
          <a:xfrm>
            <a:off x="4558554" y="1883469"/>
            <a:ext cx="1161826" cy="79606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2668" y="1880813"/>
            <a:ext cx="2895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92 балла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Бонус – дополнительные баллы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51338"/>
          </a:xfrm>
        </p:spPr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дополнительные баллы за участие в разных </a:t>
            </a:r>
            <a:r>
              <a:rPr lang="ru-RU" dirty="0" smtClean="0">
                <a:solidFill>
                  <a:prstClr val="black"/>
                </a:solidFill>
              </a:rPr>
              <a:t>научных конференциях, олимпиадах</a:t>
            </a:r>
            <a:r>
              <a:rPr lang="ru-RU" dirty="0">
                <a:solidFill>
                  <a:prstClr val="black"/>
                </a:solidFill>
              </a:rPr>
              <a:t>, проектах, </a:t>
            </a:r>
            <a:r>
              <a:rPr lang="ru-RU" dirty="0" smtClean="0">
                <a:solidFill>
                  <a:prstClr val="black"/>
                </a:solidFill>
              </a:rPr>
              <a:t> в мероприятиях  техникума по дисциплине или в направлениях близких к ней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1 место – 20 баллов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2 место </a:t>
            </a:r>
            <a:r>
              <a:rPr lang="ru-RU" dirty="0">
                <a:solidFill>
                  <a:prstClr val="black"/>
                </a:solidFill>
              </a:rPr>
              <a:t>– </a:t>
            </a:r>
            <a:r>
              <a:rPr lang="ru-RU" dirty="0" smtClean="0">
                <a:solidFill>
                  <a:prstClr val="black"/>
                </a:solidFill>
              </a:rPr>
              <a:t>15 баллов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3 место – 10 баллов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Участие – 5 баллов</a:t>
            </a:r>
            <a:endParaRPr lang="ru-RU" dirty="0"/>
          </a:p>
        </p:txBody>
      </p:sp>
      <p:pic>
        <p:nvPicPr>
          <p:cNvPr id="4098" name="Picture 2" descr="https://tik8.spbik.spb.ru/tik/8/%D0%BF%D0%BE%D0%B1%D0%B5%D0%B4%D0%B8%D1%82%D0%B5%D0%BB%D1%8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47286"/>
            <a:ext cx="3735229" cy="331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79296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Что такое </a:t>
            </a:r>
            <a:r>
              <a:rPr lang="ru-RU" sz="3600" b="1" dirty="0" err="1" smtClean="0">
                <a:solidFill>
                  <a:srgbClr val="0070C0"/>
                </a:solidFill>
              </a:rPr>
              <a:t>балльно</a:t>
            </a:r>
            <a:r>
              <a:rPr lang="ru-RU" sz="3600" b="1" dirty="0" smtClean="0">
                <a:solidFill>
                  <a:srgbClr val="0070C0"/>
                </a:solidFill>
              </a:rPr>
              <a:t>-рейтинговая система?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869882" cy="18722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b="1" i="1" dirty="0" err="1">
                <a:solidFill>
                  <a:schemeClr val="tx2"/>
                </a:solidFill>
                <a:latin typeface="Times New Roman"/>
                <a:ea typeface="Times New Roman"/>
              </a:rPr>
              <a:t>Балльно</a:t>
            </a:r>
            <a:r>
              <a:rPr lang="ru-RU" b="1" i="1" dirty="0">
                <a:solidFill>
                  <a:schemeClr val="tx2"/>
                </a:solidFill>
                <a:latin typeface="Times New Roman"/>
                <a:ea typeface="Times New Roman"/>
              </a:rPr>
              <a:t>-рейтинговая система </a:t>
            </a:r>
            <a:r>
              <a:rPr lang="ru-RU" dirty="0">
                <a:latin typeface="Times New Roman"/>
                <a:ea typeface="Times New Roman"/>
              </a:rPr>
              <a:t>– система непрерывной накопительной количественной оценки качества освоения студентами учебных </a:t>
            </a:r>
            <a:r>
              <a:rPr lang="ru-RU" dirty="0" smtClean="0">
                <a:latin typeface="Times New Roman"/>
                <a:ea typeface="Times New Roman"/>
              </a:rPr>
              <a:t>дисциплин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35598" y="3212976"/>
            <a:ext cx="7272808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2400" b="1" dirty="0" err="1" smtClean="0">
                <a:solidFill>
                  <a:srgbClr val="333399"/>
                </a:solidFill>
                <a:latin typeface="Arial" pitchFamily="34" charset="0"/>
              </a:rPr>
              <a:t>Балльно</a:t>
            </a: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</a:rPr>
              <a:t>-рейтинговая система</a:t>
            </a: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</a:rPr>
              <a:t> – </a:t>
            </a:r>
          </a:p>
          <a:p>
            <a:pPr marL="0" indent="0"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система оценки успеваемости студентов в рамках учебной дисциплины, основанная на регулярном контроле и оценке учебной деятельности каждого студента в баллах</a:t>
            </a:r>
          </a:p>
          <a:p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22925"/>
            <a:ext cx="734481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</a:rPr>
              <a:t>Цель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</a:rPr>
              <a:t>внедрения  </a:t>
            </a:r>
            <a:r>
              <a:rPr lang="ru-RU" b="1" dirty="0" err="1">
                <a:solidFill>
                  <a:srgbClr val="333399"/>
                </a:solidFill>
                <a:latin typeface="Arial" pitchFamily="34" charset="0"/>
              </a:rPr>
              <a:t>балльно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</a:rPr>
              <a:t>-рейтинговой системы</a:t>
            </a:r>
            <a:r>
              <a:rPr lang="ru-RU" dirty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ru-RU" dirty="0" smtClean="0">
                <a:solidFill>
                  <a:srgbClr val="333399"/>
                </a:solidFill>
                <a:latin typeface="Arial" pitchFamily="34" charset="0"/>
              </a:rPr>
              <a:t>–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</a:rPr>
              <a:t>повышение качества обучения за счет мотивации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</a:rPr>
              <a:t>студентов к освоению содержания учебных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</a:rPr>
              <a:t>дисциплин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</a:rPr>
              <a:t>и активной систематической учебной (в том числе самостоятельной) работе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3696" y="1988840"/>
            <a:ext cx="84667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4820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Основные задачи: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Повышение самодисциплины и ответственности студентов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лучшение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показателей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посещаемости занятий;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азвитие  у студентов способностей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к самооценке и рефлексии как средству саморазвития 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самоконтроля;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овышения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уровня организации и интенсификации учебного процесса, активизации работы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порядочение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, прозрачность и расширение возможностей применения различных видов и форм текущего и промежуточного контроля;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нижение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роли случайностей при сдаче экзаменов, зачетов</a:t>
            </a:r>
          </a:p>
        </p:txBody>
      </p:sp>
      <p:pic>
        <p:nvPicPr>
          <p:cNvPr id="2050" name="Picture 2" descr="https://avatars.mds.yandex.net/get-zen_doc/1612125/pub_5d6f92862f4ad700adb1368e_5d6f92a7b5e99200ad99d7be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6719"/>
            <a:ext cx="1135292" cy="141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7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59774" cy="97564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Критерии оценивания </a:t>
            </a:r>
            <a:r>
              <a:rPr lang="ru-RU" sz="3200" b="1" u="sng" dirty="0" smtClean="0"/>
              <a:t>лекционных занятий</a:t>
            </a:r>
            <a:endParaRPr lang="ru-RU" sz="32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/>
          <a:lstStyle/>
          <a:p>
            <a:r>
              <a:rPr lang="ru-RU" dirty="0" smtClean="0"/>
              <a:t>1 балл  - за посещение</a:t>
            </a:r>
          </a:p>
          <a:p>
            <a:r>
              <a:rPr lang="ru-RU" dirty="0" smtClean="0"/>
              <a:t>0 баллов – за пропуск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Пример, всего </a:t>
            </a:r>
            <a:r>
              <a:rPr lang="ru-RU" dirty="0">
                <a:solidFill>
                  <a:schemeClr val="accent6"/>
                </a:solidFill>
              </a:rPr>
              <a:t>5</a:t>
            </a:r>
            <a:r>
              <a:rPr lang="ru-RU" dirty="0" smtClean="0">
                <a:solidFill>
                  <a:schemeClr val="accent6"/>
                </a:solidFill>
              </a:rPr>
              <a:t> лекционных занятий в семестре – </a:t>
            </a:r>
            <a:r>
              <a:rPr lang="ru-RU" dirty="0">
                <a:solidFill>
                  <a:schemeClr val="accent6"/>
                </a:solidFill>
              </a:rPr>
              <a:t>5</a:t>
            </a:r>
            <a:r>
              <a:rPr lang="ru-RU" dirty="0" smtClean="0">
                <a:solidFill>
                  <a:schemeClr val="accent6"/>
                </a:solidFill>
              </a:rPr>
              <a:t> баллов (если посетил все занятия)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Дополнительный балл за активность на занятии – 1 балл</a:t>
            </a:r>
          </a:p>
          <a:p>
            <a:pPr marL="0" indent="0">
              <a:buNone/>
            </a:pPr>
            <a:r>
              <a:rPr lang="ru-RU" dirty="0" smtClean="0"/>
              <a:t>Отработка пропущенных занятий – 1 балл</a:t>
            </a:r>
          </a:p>
        </p:txBody>
      </p:sp>
    </p:spTree>
    <p:extLst>
      <p:ext uri="{BB962C8B-B14F-4D97-AF65-F5344CB8AC3E}">
        <p14:creationId xmlns:p14="http://schemas.microsoft.com/office/powerpoint/2010/main" val="25911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Критерии оценивания </a:t>
            </a:r>
            <a:r>
              <a:rPr lang="ru-RU" sz="3200" b="1" u="sng" dirty="0" smtClean="0"/>
              <a:t>практических и лабораторных занятий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Каждая лабораторная/ практическая работа оценивается по 5-балльной шкале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accent6"/>
                </a:solidFill>
              </a:rPr>
              <a:t>Пример, всего за семестр 10 практических работ – 50 баллов  </a:t>
            </a:r>
            <a:r>
              <a:rPr lang="en-US" dirty="0" smtClean="0">
                <a:solidFill>
                  <a:schemeClr val="accent6"/>
                </a:solidFill>
              </a:rPr>
              <a:t>max</a:t>
            </a:r>
            <a:endParaRPr lang="ru-RU" dirty="0" smtClean="0">
              <a:solidFill>
                <a:schemeClr val="accent6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44308"/>
              </p:ext>
            </p:extLst>
          </p:nvPr>
        </p:nvGraphicFramePr>
        <p:xfrm>
          <a:off x="1306383" y="2924944"/>
          <a:ext cx="6167284" cy="2208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043"/>
                <a:gridCol w="1061559"/>
                <a:gridCol w="3045682"/>
              </a:tblGrid>
              <a:tr h="554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набранных баллов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Оценка </a:t>
                      </a:r>
                      <a:endParaRPr lang="ru-RU" sz="2000" dirty="0"/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Критерии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теория+практика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0,5 </a:t>
                      </a:r>
                      <a:r>
                        <a:rPr lang="ru-RU" sz="2000" b="0" dirty="0" err="1" smtClean="0">
                          <a:effectLst/>
                        </a:rPr>
                        <a:t>теории+практика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практика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Критерии оценивания </a:t>
            </a:r>
            <a:r>
              <a:rPr lang="ru-RU" b="1" u="sng" dirty="0" smtClean="0"/>
              <a:t>самостоятельной работы студентов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Виды СРС, которые подлежат оцениванию в БРС:</a:t>
            </a:r>
          </a:p>
          <a:p>
            <a:pPr lvl="1"/>
            <a:r>
              <a:rPr lang="ru-RU" dirty="0" smtClean="0"/>
              <a:t>Оформление отчетов выполнения ЛПЗ</a:t>
            </a:r>
          </a:p>
          <a:p>
            <a:pPr lvl="1"/>
            <a:r>
              <a:rPr lang="ru-RU" dirty="0" smtClean="0"/>
              <a:t>Выполнение рефератов, докладов</a:t>
            </a:r>
          </a:p>
          <a:p>
            <a:pPr lvl="1"/>
            <a:r>
              <a:rPr lang="ru-RU" dirty="0" smtClean="0"/>
              <a:t>Подготовка </a:t>
            </a:r>
            <a:r>
              <a:rPr lang="ru-RU" dirty="0"/>
              <a:t>п</a:t>
            </a:r>
            <a:r>
              <a:rPr lang="ru-RU" dirty="0" smtClean="0"/>
              <a:t>резентаций</a:t>
            </a:r>
          </a:p>
          <a:p>
            <a:pPr lvl="1"/>
            <a:r>
              <a:rPr lang="ru-RU" dirty="0" smtClean="0"/>
              <a:t>Решение задач</a:t>
            </a:r>
          </a:p>
          <a:p>
            <a:pPr lvl="1"/>
            <a:r>
              <a:rPr lang="ru-RU" dirty="0" smtClean="0"/>
              <a:t>Составление кроссвордов</a:t>
            </a:r>
          </a:p>
          <a:p>
            <a:r>
              <a:rPr lang="ru-RU" dirty="0" smtClean="0"/>
              <a:t>Виды СРС, которые НЕ подлежат оцениванию в БРС:</a:t>
            </a:r>
          </a:p>
          <a:p>
            <a:pPr lvl="1"/>
            <a:r>
              <a:rPr lang="ru-RU" dirty="0" smtClean="0"/>
              <a:t>Проработка конспектов занятия</a:t>
            </a:r>
          </a:p>
          <a:p>
            <a:pPr lvl="1"/>
            <a:r>
              <a:rPr lang="ru-RU" dirty="0" smtClean="0"/>
              <a:t>Чтение текста, конспектирование</a:t>
            </a:r>
          </a:p>
          <a:p>
            <a:pPr lvl="1"/>
            <a:r>
              <a:rPr lang="ru-RU" dirty="0" smtClean="0"/>
              <a:t>Подготовка к проверочной работе</a:t>
            </a:r>
          </a:p>
          <a:p>
            <a:pPr marL="457200" lvl="1" indent="0">
              <a:buNone/>
            </a:pPr>
            <a:endParaRPr lang="ru-RU" dirty="0" smtClean="0"/>
          </a:p>
          <a:p>
            <a:pPr marL="457200" lvl="1" indent="0">
              <a:buNone/>
            </a:pPr>
            <a:r>
              <a:rPr lang="ru-RU" sz="3000" dirty="0" smtClean="0"/>
              <a:t>Каждая СРС оценивается по </a:t>
            </a:r>
            <a:r>
              <a:rPr lang="ru-RU" sz="3000" dirty="0" smtClean="0">
                <a:solidFill>
                  <a:schemeClr val="accent6"/>
                </a:solidFill>
              </a:rPr>
              <a:t>5-балльной шкале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352928" cy="4739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Критерии оценивания текущего контроля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6714"/>
            <a:ext cx="7886700" cy="38866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Пример, за сентябрь всего проведено 5 занятий из них</a:t>
            </a:r>
          </a:p>
          <a:p>
            <a:pPr lvl="1"/>
            <a:r>
              <a:rPr lang="ru-RU" dirty="0" smtClean="0"/>
              <a:t>2 лекции</a:t>
            </a:r>
          </a:p>
          <a:p>
            <a:pPr lvl="1"/>
            <a:r>
              <a:rPr lang="ru-RU" dirty="0" smtClean="0"/>
              <a:t>3 практических занятий</a:t>
            </a:r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срс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Всего за сентябрь максимум студент может набрать:</a:t>
            </a:r>
          </a:p>
          <a:p>
            <a:pPr lvl="1"/>
            <a:r>
              <a:rPr lang="ru-RU" dirty="0" smtClean="0"/>
              <a:t>2 лекции=2 балла</a:t>
            </a:r>
          </a:p>
          <a:p>
            <a:pPr lvl="1"/>
            <a:r>
              <a:rPr lang="ru-RU" dirty="0" smtClean="0"/>
              <a:t>3 практических занятий=15 баллов+3балла=18баллов</a:t>
            </a:r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срс</a:t>
            </a:r>
            <a:r>
              <a:rPr lang="ru-RU" dirty="0" smtClean="0"/>
              <a:t> = 10 баллов</a:t>
            </a:r>
          </a:p>
          <a:p>
            <a:pPr marL="0" indent="0">
              <a:buNone/>
            </a:pPr>
            <a:r>
              <a:rPr lang="ru-RU" dirty="0" smtClean="0"/>
              <a:t>Итого максимум 30 баллов. Переводим в проценты и проставляем ежемесячную аттестацию 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868573"/>
              </p:ext>
            </p:extLst>
          </p:nvPr>
        </p:nvGraphicFramePr>
        <p:xfrm>
          <a:off x="755577" y="4725144"/>
          <a:ext cx="7488832" cy="176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477"/>
                <a:gridCol w="1881665"/>
                <a:gridCol w="3105690"/>
              </a:tblGrid>
              <a:tr h="468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набранных </a:t>
                      </a:r>
                      <a:r>
                        <a:rPr lang="ru-RU" sz="1600" dirty="0" smtClean="0">
                          <a:effectLst/>
                        </a:rPr>
                        <a:t>баллов,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Итоговая оценка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86-100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26-30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«отлично»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mpd="sng">
                      <a:noFill/>
                    </a:lnT>
                  </a:tcPr>
                </a:tc>
              </a:tr>
              <a:tr h="31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66-85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«хорошо»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51-65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16-19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«удовлетворительно»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</a:t>
                      </a:r>
                      <a:r>
                        <a:rPr lang="ru-RU" sz="1600" dirty="0" smtClean="0">
                          <a:effectLst/>
                        </a:rPr>
                        <a:t>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менее 15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1783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«неудовлетворительно»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Критерии оценивания </a:t>
            </a:r>
            <a:r>
              <a:rPr lang="ru-RU" sz="3600" b="1" u="sng" dirty="0" smtClean="0"/>
              <a:t>промежуточной аттестации 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0577" y="1772816"/>
            <a:ext cx="8856984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Виды промежуточной аттестации:</a:t>
            </a:r>
          </a:p>
          <a:p>
            <a:pPr lvl="1"/>
            <a:r>
              <a:rPr lang="ru-RU" dirty="0" smtClean="0"/>
              <a:t>Контрольная работа</a:t>
            </a:r>
          </a:p>
          <a:p>
            <a:pPr lvl="1"/>
            <a:r>
              <a:rPr lang="ru-RU" dirty="0" smtClean="0"/>
              <a:t>Зачет</a:t>
            </a:r>
          </a:p>
          <a:p>
            <a:pPr lvl="1"/>
            <a:r>
              <a:rPr lang="ru-RU" dirty="0" smtClean="0"/>
              <a:t>Дифференцированный зачет</a:t>
            </a:r>
          </a:p>
          <a:p>
            <a:pPr lvl="1"/>
            <a:r>
              <a:rPr lang="ru-RU" dirty="0" smtClean="0"/>
              <a:t>Экзамен</a:t>
            </a:r>
          </a:p>
          <a:p>
            <a:pPr marL="0" indent="0">
              <a:buNone/>
            </a:pPr>
            <a:r>
              <a:rPr lang="ru-RU" dirty="0" smtClean="0"/>
              <a:t>На сдачу промежуточной аттестации отводится 30 баллов, из них: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теория – 10 баллов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практика – 20 баллов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6"/>
                </a:solidFill>
              </a:rPr>
              <a:t>Пример, если 3 вопроса в билете, то два вопроса теоретических – 10 баллов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И одна практическая задача, которая оценивается – в 20 баллов</a:t>
            </a:r>
          </a:p>
          <a:p>
            <a:pPr marL="0" indent="0">
              <a:buNone/>
            </a:pPr>
            <a:endParaRPr lang="ru-RU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3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95242"/>
              </p:ext>
            </p:extLst>
          </p:nvPr>
        </p:nvGraphicFramePr>
        <p:xfrm>
          <a:off x="827586" y="1196752"/>
          <a:ext cx="7702138" cy="24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6415"/>
                <a:gridCol w="4055723"/>
              </a:tblGrid>
              <a:tr h="693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набранных </a:t>
                      </a:r>
                      <a:r>
                        <a:rPr lang="ru-RU" sz="2400" dirty="0" smtClean="0">
                          <a:effectLst/>
                        </a:rPr>
                        <a:t>баллов, 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Итоговая оценка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81-100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«отлично»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71-80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«хорошо»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51-70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«удовлетворительно»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3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менее </a:t>
                      </a: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1783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«неудовлетворительно»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446067"/>
              </p:ext>
            </p:extLst>
          </p:nvPr>
        </p:nvGraphicFramePr>
        <p:xfrm>
          <a:off x="1907705" y="4365104"/>
          <a:ext cx="6164133" cy="1939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9512"/>
                <a:gridCol w="3094621"/>
              </a:tblGrid>
              <a:tr h="726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набранных </a:t>
                      </a:r>
                      <a:r>
                        <a:rPr lang="ru-RU" sz="2400" dirty="0" smtClean="0">
                          <a:effectLst/>
                        </a:rPr>
                        <a:t>баллов, 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Итоговая оценка по зачету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3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51-100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indent="22098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«зачтено»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03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 </a:t>
                      </a:r>
                      <a:r>
                        <a:rPr lang="ru-RU" sz="2400" dirty="0">
                          <a:effectLst/>
                        </a:rPr>
                        <a:t>и менее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1783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«не зачтено»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760" y="255153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Критерии оценивания </a:t>
            </a:r>
            <a:r>
              <a:rPr lang="ru-RU" sz="3200" u="sng" dirty="0" smtClean="0">
                <a:solidFill>
                  <a:prstClr val="black"/>
                </a:solidFill>
              </a:rPr>
              <a:t>промежуточной аттестации </a:t>
            </a:r>
            <a:endParaRPr lang="ru-RU" sz="32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1_Тема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Что такое балльно-рейтинговая система?</vt:lpstr>
      <vt:lpstr>Презентация PowerPoint</vt:lpstr>
      <vt:lpstr>Критерии оценивания лекционных занятий</vt:lpstr>
      <vt:lpstr>Критерии оценивания практических и лабораторных занятий</vt:lpstr>
      <vt:lpstr>Критерии оценивания самостоятельной работы студентов</vt:lpstr>
      <vt:lpstr>Критерии оценивания текущего контроля</vt:lpstr>
      <vt:lpstr>Критерии оценивания промежуточной аттестации </vt:lpstr>
      <vt:lpstr>Презентация PowerPoint</vt:lpstr>
      <vt:lpstr>Презентация PowerPoint</vt:lpstr>
      <vt:lpstr>Презентация PowerPoint</vt:lpstr>
      <vt:lpstr>Бонус – дополнительные баллы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Баишева Вера Николаевна</dc:creator>
  <cp:lastModifiedBy>Баишева Вера Николаевна</cp:lastModifiedBy>
  <cp:revision>1</cp:revision>
  <dcterms:created xsi:type="dcterms:W3CDTF">2022-01-19T09:06:02Z</dcterms:created>
  <dcterms:modified xsi:type="dcterms:W3CDTF">2022-01-19T09:08:59Z</dcterms:modified>
</cp:coreProperties>
</file>